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288000" cy="10287000"/>
  <p:notesSz cx="6858000" cy="9144000"/>
  <p:embeddedFontLst>
    <p:embeddedFont>
      <p:font typeface="Helios Bold" panose="020B0604020202020204" charset="0"/>
      <p:regular r:id="rId12"/>
    </p:embeddedFont>
    <p:embeddedFont>
      <p:font typeface="Klein Bold" panose="020B0604020202020204" charset="0"/>
      <p:regular r:id="rId13"/>
    </p:embeddedFon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Helios" panose="020B0604020202020204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32" d="100"/>
          <a:sy n="32" d="100"/>
        </p:scale>
        <p:origin x="53" y="79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8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8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8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466927" y="-4280359"/>
            <a:ext cx="10812392" cy="10812392"/>
          </a:xfrm>
          <a:custGeom>
            <a:avLst/>
            <a:gdLst/>
            <a:ahLst/>
            <a:cxnLst/>
            <a:rect l="l" t="t" r="r" b="b"/>
            <a:pathLst>
              <a:path w="10812392" h="10812392">
                <a:moveTo>
                  <a:pt x="0" y="0"/>
                </a:moveTo>
                <a:lnTo>
                  <a:pt x="10812393" y="0"/>
                </a:lnTo>
                <a:lnTo>
                  <a:pt x="10812393" y="10812392"/>
                </a:lnTo>
                <a:lnTo>
                  <a:pt x="0" y="108123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28700" y="1125837"/>
            <a:ext cx="4702618" cy="618185"/>
            <a:chOff x="0" y="0"/>
            <a:chExt cx="6270157" cy="82424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785282" cy="824246"/>
            </a:xfrm>
            <a:custGeom>
              <a:avLst/>
              <a:gdLst/>
              <a:ahLst/>
              <a:cxnLst/>
              <a:rect l="l" t="t" r="r" b="b"/>
              <a:pathLst>
                <a:path w="785282" h="824246">
                  <a:moveTo>
                    <a:pt x="0" y="0"/>
                  </a:moveTo>
                  <a:lnTo>
                    <a:pt x="785282" y="0"/>
                  </a:lnTo>
                  <a:lnTo>
                    <a:pt x="785282" y="824246"/>
                  </a:lnTo>
                  <a:lnTo>
                    <a:pt x="0" y="8242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TextBox 5"/>
            <p:cNvSpPr txBox="1"/>
            <p:nvPr/>
          </p:nvSpPr>
          <p:spPr>
            <a:xfrm>
              <a:off x="1119714" y="125758"/>
              <a:ext cx="5150443" cy="5251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61"/>
                </a:lnSpc>
                <a:spcBef>
                  <a:spcPct val="0"/>
                </a:spcBef>
              </a:pPr>
              <a:r>
                <a:rPr lang="en-US" sz="2401">
                  <a:solidFill>
                    <a:srgbClr val="F4F4F4"/>
                  </a:solidFill>
                  <a:latin typeface="Helios"/>
                </a:rPr>
                <a:t>GROUP 25</a:t>
              </a:r>
            </a:p>
          </p:txBody>
        </p:sp>
      </p:grpSp>
      <p:sp>
        <p:nvSpPr>
          <p:cNvPr id="6" name="Freeform 6"/>
          <p:cNvSpPr/>
          <p:nvPr/>
        </p:nvSpPr>
        <p:spPr>
          <a:xfrm>
            <a:off x="-3407200" y="4432068"/>
            <a:ext cx="5764383" cy="5764383"/>
          </a:xfrm>
          <a:custGeom>
            <a:avLst/>
            <a:gdLst/>
            <a:ahLst/>
            <a:cxnLst/>
            <a:rect l="l" t="t" r="r" b="b"/>
            <a:pathLst>
              <a:path w="5764383" h="5764383">
                <a:moveTo>
                  <a:pt x="0" y="0"/>
                </a:moveTo>
                <a:lnTo>
                  <a:pt x="5764383" y="0"/>
                </a:lnTo>
                <a:lnTo>
                  <a:pt x="5764383" y="5764383"/>
                </a:lnTo>
                <a:lnTo>
                  <a:pt x="0" y="57643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57078" y="7902203"/>
            <a:ext cx="5764383" cy="5764383"/>
          </a:xfrm>
          <a:custGeom>
            <a:avLst/>
            <a:gdLst/>
            <a:ahLst/>
            <a:cxnLst/>
            <a:rect l="l" t="t" r="r" b="b"/>
            <a:pathLst>
              <a:path w="5764383" h="5764383">
                <a:moveTo>
                  <a:pt x="0" y="0"/>
                </a:moveTo>
                <a:lnTo>
                  <a:pt x="5764383" y="0"/>
                </a:lnTo>
                <a:lnTo>
                  <a:pt x="5764383" y="5764382"/>
                </a:lnTo>
                <a:lnTo>
                  <a:pt x="0" y="57643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0000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5565986" y="5187751"/>
            <a:ext cx="11120833" cy="2286946"/>
          </a:xfrm>
          <a:custGeom>
            <a:avLst/>
            <a:gdLst/>
            <a:ahLst/>
            <a:cxnLst/>
            <a:rect l="l" t="t" r="r" b="b"/>
            <a:pathLst>
              <a:path w="11120833" h="2286946">
                <a:moveTo>
                  <a:pt x="0" y="0"/>
                </a:moveTo>
                <a:lnTo>
                  <a:pt x="11120833" y="0"/>
                </a:lnTo>
                <a:lnTo>
                  <a:pt x="11120833" y="2286946"/>
                </a:lnTo>
                <a:lnTo>
                  <a:pt x="0" y="228694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7824152" y="2553771"/>
            <a:ext cx="11785424" cy="2206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758"/>
              </a:lnSpc>
            </a:pPr>
            <a:r>
              <a:rPr lang="en-US" sz="4798">
                <a:solidFill>
                  <a:srgbClr val="2A2E3A"/>
                </a:solidFill>
                <a:latin typeface="Klein Bold"/>
              </a:rPr>
              <a:t>CEF440</a:t>
            </a:r>
          </a:p>
          <a:p>
            <a:pPr>
              <a:lnSpc>
                <a:spcPts val="5758"/>
              </a:lnSpc>
            </a:pPr>
            <a:r>
              <a:rPr lang="en-US" sz="4798">
                <a:solidFill>
                  <a:srgbClr val="2A2E3A"/>
                </a:solidFill>
                <a:latin typeface="Klein Bold"/>
              </a:rPr>
              <a:t>INTERNET PROGRAMMING AND MOBILE PROGRAMMING</a:t>
            </a:r>
          </a:p>
          <a:p>
            <a:pPr>
              <a:lnSpc>
                <a:spcPts val="120"/>
              </a:lnSpc>
            </a:pPr>
            <a:endParaRPr lang="en-US" sz="4798">
              <a:solidFill>
                <a:srgbClr val="2A2E3A"/>
              </a:solidFill>
              <a:latin typeface="Klein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5281167" y="9131162"/>
            <a:ext cx="3862833" cy="824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61"/>
              </a:lnSpc>
              <a:spcBef>
                <a:spcPct val="0"/>
              </a:spcBef>
            </a:pPr>
            <a:r>
              <a:rPr lang="en-US" sz="2401">
                <a:solidFill>
                  <a:srgbClr val="2A2E3A"/>
                </a:solidFill>
                <a:latin typeface="Helios"/>
              </a:rPr>
              <a:t>Instructor: Dr  NKEMINI Valery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5746744" y="9340712"/>
            <a:ext cx="3862833" cy="405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61"/>
              </a:lnSpc>
              <a:spcBef>
                <a:spcPct val="0"/>
              </a:spcBef>
            </a:pPr>
            <a:r>
              <a:rPr lang="en-US" sz="2401">
                <a:solidFill>
                  <a:srgbClr val="2A2E3A"/>
                </a:solidFill>
                <a:latin typeface="Helios"/>
              </a:rPr>
              <a:t>APRIL 2024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2340491"/>
            <a:chOff x="0" y="0"/>
            <a:chExt cx="4816593" cy="61642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616426"/>
            </a:xfrm>
            <a:custGeom>
              <a:avLst/>
              <a:gdLst/>
              <a:ahLst/>
              <a:cxnLst/>
              <a:rect l="l" t="t" r="r" b="b"/>
              <a:pathLst>
                <a:path w="4816592" h="616426">
                  <a:moveTo>
                    <a:pt x="0" y="0"/>
                  </a:moveTo>
                  <a:lnTo>
                    <a:pt x="4816592" y="0"/>
                  </a:lnTo>
                  <a:lnTo>
                    <a:pt x="4816592" y="616426"/>
                  </a:lnTo>
                  <a:lnTo>
                    <a:pt x="0" y="616426"/>
                  </a:lnTo>
                  <a:close/>
                </a:path>
              </a:pathLst>
            </a:custGeom>
            <a:solidFill>
              <a:srgbClr val="153969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66675"/>
              <a:ext cx="4816593" cy="6831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350171" y="55027"/>
            <a:ext cx="15032829" cy="11669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099"/>
              </a:lnSpc>
            </a:pPr>
            <a:r>
              <a:rPr lang="en-US" sz="6600" dirty="0">
                <a:solidFill>
                  <a:schemeClr val="bg1"/>
                </a:solidFill>
              </a:rPr>
              <a:t>MOBILE PROGRAMMING LANGUAGES</a:t>
            </a:r>
            <a:endParaRPr lang="en-US" sz="34400" dirty="0">
              <a:solidFill>
                <a:schemeClr val="bg1"/>
              </a:solidFill>
              <a:latin typeface="Klein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304798" y="3771900"/>
            <a:ext cx="17678400" cy="43088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4000" dirty="0"/>
              <a:t>Selecting the proper programming language is crucial when creating apps for a variety of reasons</a:t>
            </a:r>
            <a:r>
              <a:rPr lang="en-US" sz="4000" dirty="0" smtClean="0"/>
              <a:t>.</a:t>
            </a:r>
          </a:p>
          <a:p>
            <a:endParaRPr lang="en-US" sz="4000" dirty="0" smtClean="0"/>
          </a:p>
          <a:p>
            <a:endParaRPr lang="en-US" sz="4000" dirty="0"/>
          </a:p>
          <a:p>
            <a:r>
              <a:rPr lang="en-US" sz="4000" dirty="0" smtClean="0"/>
              <a:t> </a:t>
            </a:r>
            <a:r>
              <a:rPr lang="en-US" sz="4000" dirty="0"/>
              <a:t>Your app’s functionality, performance, scalability, maintainability, and developer productivity will all be significantly impacted by the programming language you choose. 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0" y="0"/>
            <a:ext cx="18288000" cy="2340491"/>
            <a:chOff x="0" y="0"/>
            <a:chExt cx="24384000" cy="3120655"/>
          </a:xfrm>
        </p:grpSpPr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2">
              <a:alphaModFix amt="14000"/>
            </a:blip>
            <a:srcRect t="45734" b="45734"/>
            <a:stretch>
              <a:fillRect/>
            </a:stretch>
          </p:blipFill>
          <p:spPr>
            <a:xfrm>
              <a:off x="0" y="0"/>
              <a:ext cx="24384000" cy="3120655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39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525" y="0"/>
            <a:ext cx="18288000" cy="3773114"/>
            <a:chOff x="0" y="0"/>
            <a:chExt cx="24384000" cy="503081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>
              <a:alphaModFix amt="14000"/>
            </a:blip>
            <a:srcRect t="27933" b="41099"/>
            <a:stretch>
              <a:fillRect/>
            </a:stretch>
          </p:blipFill>
          <p:spPr>
            <a:xfrm>
              <a:off x="0" y="0"/>
              <a:ext cx="24384000" cy="5030819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0" y="3773114"/>
            <a:ext cx="18288000" cy="6513886"/>
            <a:chOff x="0" y="0"/>
            <a:chExt cx="4816593" cy="171559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816592" cy="1715591"/>
            </a:xfrm>
            <a:custGeom>
              <a:avLst/>
              <a:gdLst/>
              <a:ahLst/>
              <a:cxnLst/>
              <a:rect l="l" t="t" r="r" b="b"/>
              <a:pathLst>
                <a:path w="4816592" h="1715591">
                  <a:moveTo>
                    <a:pt x="0" y="0"/>
                  </a:moveTo>
                  <a:lnTo>
                    <a:pt x="4816592" y="0"/>
                  </a:lnTo>
                  <a:lnTo>
                    <a:pt x="4816592" y="1715591"/>
                  </a:lnTo>
                  <a:lnTo>
                    <a:pt x="0" y="1715591"/>
                  </a:lnTo>
                  <a:close/>
                </a:path>
              </a:pathLst>
            </a:custGeom>
            <a:solidFill>
              <a:srgbClr val="FEFEFE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66675"/>
              <a:ext cx="4816593" cy="17822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r">
                <a:lnSpc>
                  <a:spcPts val="3639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8333203" y="-1109791"/>
            <a:ext cx="1621594" cy="1621594"/>
          </a:xfrm>
          <a:custGeom>
            <a:avLst/>
            <a:gdLst/>
            <a:ahLst/>
            <a:cxnLst/>
            <a:rect l="l" t="t" r="r" b="b"/>
            <a:pathLst>
              <a:path w="1621594" h="1621594">
                <a:moveTo>
                  <a:pt x="0" y="0"/>
                </a:moveTo>
                <a:lnTo>
                  <a:pt x="1621594" y="0"/>
                </a:lnTo>
                <a:lnTo>
                  <a:pt x="1621594" y="1621594"/>
                </a:lnTo>
                <a:lnTo>
                  <a:pt x="0" y="16215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3905481" y="5406783"/>
            <a:ext cx="11034042" cy="4349072"/>
          </a:xfrm>
          <a:custGeom>
            <a:avLst/>
            <a:gdLst/>
            <a:ahLst/>
            <a:cxnLst/>
            <a:rect l="l" t="t" r="r" b="b"/>
            <a:pathLst>
              <a:path w="11034042" h="4349072">
                <a:moveTo>
                  <a:pt x="0" y="0"/>
                </a:moveTo>
                <a:lnTo>
                  <a:pt x="11034042" y="0"/>
                </a:lnTo>
                <a:lnTo>
                  <a:pt x="11034042" y="4349073"/>
                </a:lnTo>
                <a:lnTo>
                  <a:pt x="0" y="434907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2035380" y="1116828"/>
            <a:ext cx="14774244" cy="17176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50"/>
              </a:lnSpc>
            </a:pPr>
            <a:r>
              <a:rPr lang="en-US" sz="3500">
                <a:solidFill>
                  <a:srgbClr val="FFFFFF"/>
                </a:solidFill>
                <a:latin typeface="Klein Bold"/>
              </a:rPr>
              <a:t>1.MAJOR TYPES OF MOBILE APPS AND THEIR DIFFERENCES (NATIVE, PROGRESSIVE WEB APPS, HYBRID APPS)</a:t>
            </a:r>
          </a:p>
          <a:p>
            <a:pPr algn="ctr">
              <a:lnSpc>
                <a:spcPts val="4550"/>
              </a:lnSpc>
            </a:pPr>
            <a:endParaRPr lang="en-US" sz="3500">
              <a:solidFill>
                <a:srgbClr val="FFFFFF"/>
              </a:solidFill>
              <a:latin typeface="Klein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267892" y="3935039"/>
            <a:ext cx="7116893" cy="16630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61"/>
              </a:lnSpc>
              <a:spcBef>
                <a:spcPct val="0"/>
              </a:spcBef>
            </a:pPr>
            <a:r>
              <a:rPr lang="en-US" sz="2401">
                <a:solidFill>
                  <a:srgbClr val="000000"/>
                </a:solidFill>
                <a:latin typeface="Helios"/>
              </a:rPr>
              <a:t>A mobile application is a kind of software that is created for being run on a mobile device. This includes not only smartphones but also tablets and smartwatches.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180632" y="3515939"/>
            <a:ext cx="7116893" cy="2082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61"/>
              </a:lnSpc>
            </a:pPr>
            <a:endParaRPr/>
          </a:p>
          <a:p>
            <a:pPr>
              <a:lnSpc>
                <a:spcPts val="3361"/>
              </a:lnSpc>
            </a:pPr>
            <a:r>
              <a:rPr lang="en-US" sz="2401">
                <a:solidFill>
                  <a:srgbClr val="000000"/>
                </a:solidFill>
                <a:latin typeface="Helios"/>
              </a:rPr>
              <a:t>There exist various types of mobile applications which differ by purpose and the ways they operate on mobile devices</a:t>
            </a:r>
          </a:p>
          <a:p>
            <a:pPr>
              <a:lnSpc>
                <a:spcPts val="3361"/>
              </a:lnSpc>
              <a:spcBef>
                <a:spcPct val="0"/>
              </a:spcBef>
            </a:pPr>
            <a:endParaRPr lang="en-US" sz="2401">
              <a:solidFill>
                <a:srgbClr val="000000"/>
              </a:solidFill>
              <a:latin typeface="Helio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39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525" y="0"/>
            <a:ext cx="18288000" cy="3773114"/>
            <a:chOff x="0" y="0"/>
            <a:chExt cx="24384000" cy="503081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>
              <a:alphaModFix amt="14000"/>
            </a:blip>
            <a:srcRect t="27933" b="41099"/>
            <a:stretch>
              <a:fillRect/>
            </a:stretch>
          </p:blipFill>
          <p:spPr>
            <a:xfrm>
              <a:off x="0" y="0"/>
              <a:ext cx="24384000" cy="5030819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0" y="3773114"/>
            <a:ext cx="18288000" cy="6513886"/>
            <a:chOff x="0" y="0"/>
            <a:chExt cx="4816593" cy="171559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816592" cy="1715591"/>
            </a:xfrm>
            <a:custGeom>
              <a:avLst/>
              <a:gdLst/>
              <a:ahLst/>
              <a:cxnLst/>
              <a:rect l="l" t="t" r="r" b="b"/>
              <a:pathLst>
                <a:path w="4816592" h="1715591">
                  <a:moveTo>
                    <a:pt x="0" y="0"/>
                  </a:moveTo>
                  <a:lnTo>
                    <a:pt x="4816592" y="0"/>
                  </a:lnTo>
                  <a:lnTo>
                    <a:pt x="4816592" y="1715591"/>
                  </a:lnTo>
                  <a:lnTo>
                    <a:pt x="0" y="1715591"/>
                  </a:lnTo>
                  <a:close/>
                </a:path>
              </a:pathLst>
            </a:custGeom>
            <a:solidFill>
              <a:srgbClr val="FEFEFE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66675"/>
              <a:ext cx="4816593" cy="17822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r">
                <a:lnSpc>
                  <a:spcPts val="3639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8333203" y="-1109791"/>
            <a:ext cx="1621594" cy="1621594"/>
          </a:xfrm>
          <a:custGeom>
            <a:avLst/>
            <a:gdLst/>
            <a:ahLst/>
            <a:cxnLst/>
            <a:rect l="l" t="t" r="r" b="b"/>
            <a:pathLst>
              <a:path w="1621594" h="1621594">
                <a:moveTo>
                  <a:pt x="0" y="0"/>
                </a:moveTo>
                <a:lnTo>
                  <a:pt x="1621594" y="0"/>
                </a:lnTo>
                <a:lnTo>
                  <a:pt x="1621594" y="1621594"/>
                </a:lnTo>
                <a:lnTo>
                  <a:pt x="0" y="16215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3626979" y="5598074"/>
            <a:ext cx="11034042" cy="4241498"/>
          </a:xfrm>
          <a:custGeom>
            <a:avLst/>
            <a:gdLst/>
            <a:ahLst/>
            <a:cxnLst/>
            <a:rect l="l" t="t" r="r" b="b"/>
            <a:pathLst>
              <a:path w="11034042" h="4241498">
                <a:moveTo>
                  <a:pt x="0" y="0"/>
                </a:moveTo>
                <a:lnTo>
                  <a:pt x="11034042" y="0"/>
                </a:lnTo>
                <a:lnTo>
                  <a:pt x="11034042" y="4241498"/>
                </a:lnTo>
                <a:lnTo>
                  <a:pt x="0" y="424149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2035380" y="1688328"/>
            <a:ext cx="14774244" cy="5746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50"/>
              </a:lnSpc>
            </a:pPr>
            <a:r>
              <a:rPr lang="en-US" sz="3500">
                <a:solidFill>
                  <a:srgbClr val="FFFFFF"/>
                </a:solidFill>
                <a:latin typeface="Klein Bold"/>
              </a:rPr>
              <a:t>Native Applications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67892" y="3935039"/>
            <a:ext cx="7116893" cy="16630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61"/>
              </a:lnSpc>
            </a:pPr>
            <a:r>
              <a:rPr lang="en-US" sz="2401">
                <a:solidFill>
                  <a:srgbClr val="000000"/>
                </a:solidFill>
                <a:latin typeface="Helios"/>
              </a:rPr>
              <a:t>Native mobile apps are applications downloaded from an app market to the internal device storage. They are usually coded for each device separately.</a:t>
            </a:r>
          </a:p>
          <a:p>
            <a:pPr>
              <a:lnSpc>
                <a:spcPts val="3361"/>
              </a:lnSpc>
              <a:spcBef>
                <a:spcPct val="0"/>
              </a:spcBef>
            </a:pPr>
            <a:endParaRPr lang="en-US" sz="2401">
              <a:solidFill>
                <a:srgbClr val="000000"/>
              </a:solidFill>
              <a:latin typeface="Helios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1180632" y="3725489"/>
            <a:ext cx="7116893" cy="1243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61"/>
              </a:lnSpc>
              <a:spcBef>
                <a:spcPct val="0"/>
              </a:spcBef>
            </a:pPr>
            <a:r>
              <a:rPr lang="en-US" sz="2401">
                <a:solidFill>
                  <a:srgbClr val="000000"/>
                </a:solidFill>
                <a:latin typeface="Helios"/>
              </a:rPr>
              <a:t>When building native apps developers have to code the app at least twice for Android and iOS so that the audience would have the chance to get it.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39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525" y="0"/>
            <a:ext cx="18288000" cy="3773114"/>
            <a:chOff x="0" y="0"/>
            <a:chExt cx="24384000" cy="503081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>
              <a:alphaModFix amt="14000"/>
            </a:blip>
            <a:srcRect t="27933" b="41099"/>
            <a:stretch>
              <a:fillRect/>
            </a:stretch>
          </p:blipFill>
          <p:spPr>
            <a:xfrm>
              <a:off x="0" y="0"/>
              <a:ext cx="24384000" cy="5030819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0" y="3773114"/>
            <a:ext cx="18288000" cy="6513886"/>
            <a:chOff x="0" y="0"/>
            <a:chExt cx="4816593" cy="171559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816592" cy="1715591"/>
            </a:xfrm>
            <a:custGeom>
              <a:avLst/>
              <a:gdLst/>
              <a:ahLst/>
              <a:cxnLst/>
              <a:rect l="l" t="t" r="r" b="b"/>
              <a:pathLst>
                <a:path w="4816592" h="1715591">
                  <a:moveTo>
                    <a:pt x="0" y="0"/>
                  </a:moveTo>
                  <a:lnTo>
                    <a:pt x="4816592" y="0"/>
                  </a:lnTo>
                  <a:lnTo>
                    <a:pt x="4816592" y="1715591"/>
                  </a:lnTo>
                  <a:lnTo>
                    <a:pt x="0" y="1715591"/>
                  </a:lnTo>
                  <a:close/>
                </a:path>
              </a:pathLst>
            </a:custGeom>
            <a:solidFill>
              <a:srgbClr val="FEFEFE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66675"/>
              <a:ext cx="4816593" cy="17822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r">
                <a:lnSpc>
                  <a:spcPts val="3639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8333203" y="-1109791"/>
            <a:ext cx="1621594" cy="1621594"/>
          </a:xfrm>
          <a:custGeom>
            <a:avLst/>
            <a:gdLst/>
            <a:ahLst/>
            <a:cxnLst/>
            <a:rect l="l" t="t" r="r" b="b"/>
            <a:pathLst>
              <a:path w="1621594" h="1621594">
                <a:moveTo>
                  <a:pt x="0" y="0"/>
                </a:moveTo>
                <a:lnTo>
                  <a:pt x="1621594" y="0"/>
                </a:lnTo>
                <a:lnTo>
                  <a:pt x="1621594" y="1621594"/>
                </a:lnTo>
                <a:lnTo>
                  <a:pt x="0" y="16215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2035380" y="1688328"/>
            <a:ext cx="14774244" cy="5746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50"/>
              </a:lnSpc>
            </a:pPr>
            <a:r>
              <a:rPr lang="en-US" sz="3500">
                <a:solidFill>
                  <a:srgbClr val="FFFFFF"/>
                </a:solidFill>
                <a:latin typeface="Klein Bold"/>
              </a:rPr>
              <a:t>Native Applications Advantages and Disadvantages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67892" y="3915989"/>
            <a:ext cx="7892020" cy="42427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07"/>
              </a:lnSpc>
            </a:pPr>
            <a:r>
              <a:rPr lang="en-US" sz="2862">
                <a:solidFill>
                  <a:srgbClr val="000000"/>
                </a:solidFill>
                <a:latin typeface="Helios Bold"/>
              </a:rPr>
              <a:t>Advantages </a:t>
            </a:r>
          </a:p>
          <a:p>
            <a:pPr>
              <a:lnSpc>
                <a:spcPts val="3727"/>
              </a:lnSpc>
            </a:pPr>
            <a:endParaRPr lang="en-US" sz="2862">
              <a:solidFill>
                <a:srgbClr val="000000"/>
              </a:solidFill>
              <a:latin typeface="Helios Bold"/>
            </a:endParaRPr>
          </a:p>
          <a:p>
            <a:pPr>
              <a:lnSpc>
                <a:spcPts val="3727"/>
              </a:lnSpc>
            </a:pPr>
            <a:r>
              <a:rPr lang="en-US" sz="2662">
                <a:solidFill>
                  <a:srgbClr val="000000"/>
                </a:solidFill>
                <a:latin typeface="Helios"/>
              </a:rPr>
              <a:t>1. Fast performance due to simple code specific to device and OS. </a:t>
            </a:r>
          </a:p>
          <a:p>
            <a:pPr>
              <a:lnSpc>
                <a:spcPts val="3727"/>
              </a:lnSpc>
            </a:pPr>
            <a:r>
              <a:rPr lang="en-US" sz="2662">
                <a:solidFill>
                  <a:srgbClr val="000000"/>
                </a:solidFill>
                <a:latin typeface="Helios"/>
              </a:rPr>
              <a:t>2. Better use of OS and device specific functionalities.</a:t>
            </a:r>
          </a:p>
          <a:p>
            <a:pPr>
              <a:lnSpc>
                <a:spcPts val="3727"/>
              </a:lnSpc>
            </a:pPr>
            <a:r>
              <a:rPr lang="en-US" sz="2662">
                <a:solidFill>
                  <a:srgbClr val="000000"/>
                </a:solidFill>
                <a:latin typeface="Helios"/>
              </a:rPr>
              <a:t>3. Interactive UI/UX. </a:t>
            </a:r>
          </a:p>
          <a:p>
            <a:pPr>
              <a:lnSpc>
                <a:spcPts val="3727"/>
              </a:lnSpc>
              <a:spcBef>
                <a:spcPct val="0"/>
              </a:spcBef>
            </a:pPr>
            <a:r>
              <a:rPr lang="en-US" sz="2662">
                <a:solidFill>
                  <a:srgbClr val="000000"/>
                </a:solidFill>
                <a:latin typeface="Helios"/>
              </a:rPr>
              <a:t>4. Lesser compatibility issues and faster to configure.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19202" y="3915989"/>
            <a:ext cx="8068798" cy="38329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51"/>
              </a:lnSpc>
            </a:pPr>
            <a:r>
              <a:rPr lang="en-US" sz="2822">
                <a:solidFill>
                  <a:srgbClr val="000000"/>
                </a:solidFill>
                <a:latin typeface="Helios Bold"/>
              </a:rPr>
              <a:t>Disadvantages </a:t>
            </a:r>
          </a:p>
          <a:p>
            <a:pPr>
              <a:lnSpc>
                <a:spcPts val="3811"/>
              </a:lnSpc>
            </a:pPr>
            <a:endParaRPr lang="en-US" sz="2822">
              <a:solidFill>
                <a:srgbClr val="000000"/>
              </a:solidFill>
              <a:latin typeface="Helios Bold"/>
            </a:endParaRPr>
          </a:p>
          <a:p>
            <a:pPr>
              <a:lnSpc>
                <a:spcPts val="3811"/>
              </a:lnSpc>
            </a:pPr>
            <a:r>
              <a:rPr lang="en-US" sz="2722">
                <a:solidFill>
                  <a:srgbClr val="000000"/>
                </a:solidFill>
                <a:latin typeface="Helios"/>
              </a:rPr>
              <a:t>1. Building OS specific apps can be time-consuming </a:t>
            </a:r>
          </a:p>
          <a:p>
            <a:pPr>
              <a:lnSpc>
                <a:spcPts val="3811"/>
              </a:lnSpc>
            </a:pPr>
            <a:r>
              <a:rPr lang="en-US" sz="2722">
                <a:solidFill>
                  <a:srgbClr val="000000"/>
                </a:solidFill>
                <a:latin typeface="Helios"/>
              </a:rPr>
              <a:t>2. OS specific programming languages like swift and java are hard to learn.</a:t>
            </a:r>
          </a:p>
          <a:p>
            <a:pPr>
              <a:lnSpc>
                <a:spcPts val="3811"/>
              </a:lnSpc>
            </a:pPr>
            <a:r>
              <a:rPr lang="en-US" sz="2722">
                <a:solidFill>
                  <a:srgbClr val="000000"/>
                </a:solidFill>
                <a:latin typeface="Helios"/>
              </a:rPr>
              <a:t>3. Longer release cycles to ensure stability. </a:t>
            </a:r>
          </a:p>
          <a:p>
            <a:pPr>
              <a:lnSpc>
                <a:spcPts val="3811"/>
              </a:lnSpc>
              <a:spcBef>
                <a:spcPct val="0"/>
              </a:spcBef>
            </a:pPr>
            <a:r>
              <a:rPr lang="en-US" sz="2722">
                <a:solidFill>
                  <a:srgbClr val="000000"/>
                </a:solidFill>
                <a:latin typeface="Helios"/>
              </a:rPr>
              <a:t>4. Requires separate codebase to add new features.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862055" y="8800465"/>
            <a:ext cx="6942297" cy="457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000000"/>
                </a:solidFill>
                <a:latin typeface="Helios"/>
              </a:rPr>
              <a:t>WhatsApp Messenger is a native app example.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39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525" y="0"/>
            <a:ext cx="18288000" cy="3773114"/>
            <a:chOff x="0" y="0"/>
            <a:chExt cx="24384000" cy="503081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>
              <a:alphaModFix amt="14000"/>
            </a:blip>
            <a:srcRect t="27933" b="41099"/>
            <a:stretch>
              <a:fillRect/>
            </a:stretch>
          </p:blipFill>
          <p:spPr>
            <a:xfrm>
              <a:off x="0" y="0"/>
              <a:ext cx="24384000" cy="5030819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0" y="3773114"/>
            <a:ext cx="18288000" cy="6513886"/>
            <a:chOff x="0" y="0"/>
            <a:chExt cx="4816593" cy="171559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816592" cy="1715591"/>
            </a:xfrm>
            <a:custGeom>
              <a:avLst/>
              <a:gdLst/>
              <a:ahLst/>
              <a:cxnLst/>
              <a:rect l="l" t="t" r="r" b="b"/>
              <a:pathLst>
                <a:path w="4816592" h="1715591">
                  <a:moveTo>
                    <a:pt x="0" y="0"/>
                  </a:moveTo>
                  <a:lnTo>
                    <a:pt x="4816592" y="0"/>
                  </a:lnTo>
                  <a:lnTo>
                    <a:pt x="4816592" y="1715591"/>
                  </a:lnTo>
                  <a:lnTo>
                    <a:pt x="0" y="1715591"/>
                  </a:lnTo>
                  <a:close/>
                </a:path>
              </a:pathLst>
            </a:custGeom>
            <a:solidFill>
              <a:srgbClr val="FEFEFE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66675"/>
              <a:ext cx="4816593" cy="17822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r">
                <a:lnSpc>
                  <a:spcPts val="3639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8333203" y="-1109791"/>
            <a:ext cx="1621594" cy="1621594"/>
          </a:xfrm>
          <a:custGeom>
            <a:avLst/>
            <a:gdLst/>
            <a:ahLst/>
            <a:cxnLst/>
            <a:rect l="l" t="t" r="r" b="b"/>
            <a:pathLst>
              <a:path w="1621594" h="1621594">
                <a:moveTo>
                  <a:pt x="0" y="0"/>
                </a:moveTo>
                <a:lnTo>
                  <a:pt x="1621594" y="0"/>
                </a:lnTo>
                <a:lnTo>
                  <a:pt x="1621594" y="1621594"/>
                </a:lnTo>
                <a:lnTo>
                  <a:pt x="0" y="16215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3198351" y="5598074"/>
            <a:ext cx="11034042" cy="3826569"/>
          </a:xfrm>
          <a:custGeom>
            <a:avLst/>
            <a:gdLst/>
            <a:ahLst/>
            <a:cxnLst/>
            <a:rect l="l" t="t" r="r" b="b"/>
            <a:pathLst>
              <a:path w="11034042" h="3826569">
                <a:moveTo>
                  <a:pt x="0" y="0"/>
                </a:moveTo>
                <a:lnTo>
                  <a:pt x="11034043" y="0"/>
                </a:lnTo>
                <a:lnTo>
                  <a:pt x="11034043" y="3826569"/>
                </a:lnTo>
                <a:lnTo>
                  <a:pt x="0" y="382656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2035380" y="1688328"/>
            <a:ext cx="14774244" cy="5746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50"/>
              </a:lnSpc>
            </a:pPr>
            <a:r>
              <a:rPr lang="en-US" sz="3500">
                <a:solidFill>
                  <a:srgbClr val="FFFFFF"/>
                </a:solidFill>
                <a:latin typeface="Klein Bold"/>
              </a:rPr>
              <a:t>Hybrid Applications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67892" y="3935039"/>
            <a:ext cx="7116893" cy="1243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61"/>
              </a:lnSpc>
              <a:spcBef>
                <a:spcPct val="0"/>
              </a:spcBef>
            </a:pPr>
            <a:r>
              <a:rPr lang="en-US" sz="2401">
                <a:solidFill>
                  <a:srgbClr val="000000"/>
                </a:solidFill>
                <a:latin typeface="Helios"/>
              </a:rPr>
              <a:t>They are developed in one go for all platforms, which means less time and money spent on cross-platform development.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180632" y="3725489"/>
            <a:ext cx="7116893" cy="16630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61"/>
              </a:lnSpc>
              <a:spcBef>
                <a:spcPct val="0"/>
              </a:spcBef>
            </a:pPr>
            <a:r>
              <a:rPr lang="en-US" sz="2401">
                <a:solidFill>
                  <a:srgbClr val="000000"/>
                </a:solidFill>
                <a:latin typeface="Helios"/>
              </a:rPr>
              <a:t>Hybrid applications are also commonly developed using specially designed mobile application development frameworks like Flutter or React Native.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39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525" y="0"/>
            <a:ext cx="18288000" cy="3773114"/>
            <a:chOff x="0" y="0"/>
            <a:chExt cx="24384000" cy="503081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>
              <a:alphaModFix amt="14000"/>
            </a:blip>
            <a:srcRect t="27933" b="41099"/>
            <a:stretch>
              <a:fillRect/>
            </a:stretch>
          </p:blipFill>
          <p:spPr>
            <a:xfrm>
              <a:off x="0" y="0"/>
              <a:ext cx="24384000" cy="5030819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0" y="3773114"/>
            <a:ext cx="18288000" cy="6513886"/>
            <a:chOff x="0" y="0"/>
            <a:chExt cx="4816593" cy="171559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816592" cy="1715591"/>
            </a:xfrm>
            <a:custGeom>
              <a:avLst/>
              <a:gdLst/>
              <a:ahLst/>
              <a:cxnLst/>
              <a:rect l="l" t="t" r="r" b="b"/>
              <a:pathLst>
                <a:path w="4816592" h="1715591">
                  <a:moveTo>
                    <a:pt x="0" y="0"/>
                  </a:moveTo>
                  <a:lnTo>
                    <a:pt x="4816592" y="0"/>
                  </a:lnTo>
                  <a:lnTo>
                    <a:pt x="4816592" y="1715591"/>
                  </a:lnTo>
                  <a:lnTo>
                    <a:pt x="0" y="1715591"/>
                  </a:lnTo>
                  <a:close/>
                </a:path>
              </a:pathLst>
            </a:custGeom>
            <a:solidFill>
              <a:srgbClr val="FEFEFE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66675"/>
              <a:ext cx="4816593" cy="17822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r">
                <a:lnSpc>
                  <a:spcPts val="3639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8333203" y="-1109791"/>
            <a:ext cx="1621594" cy="1621594"/>
          </a:xfrm>
          <a:custGeom>
            <a:avLst/>
            <a:gdLst/>
            <a:ahLst/>
            <a:cxnLst/>
            <a:rect l="l" t="t" r="r" b="b"/>
            <a:pathLst>
              <a:path w="1621594" h="1621594">
                <a:moveTo>
                  <a:pt x="0" y="0"/>
                </a:moveTo>
                <a:lnTo>
                  <a:pt x="1621594" y="0"/>
                </a:lnTo>
                <a:lnTo>
                  <a:pt x="1621594" y="1621594"/>
                </a:lnTo>
                <a:lnTo>
                  <a:pt x="0" y="16215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2035380" y="1688328"/>
            <a:ext cx="14774244" cy="5746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50"/>
              </a:lnSpc>
            </a:pPr>
            <a:r>
              <a:rPr lang="en-US" sz="3500">
                <a:solidFill>
                  <a:srgbClr val="FFFFFF"/>
                </a:solidFill>
                <a:latin typeface="Klein Bold"/>
              </a:rPr>
              <a:t>Hybrid Applications Advantages and Disadvantages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67892" y="3915989"/>
            <a:ext cx="8534961" cy="42427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07"/>
              </a:lnSpc>
            </a:pPr>
            <a:r>
              <a:rPr lang="en-US" sz="2862">
                <a:solidFill>
                  <a:srgbClr val="000000"/>
                </a:solidFill>
                <a:latin typeface="Helios Bold"/>
              </a:rPr>
              <a:t>Advantages </a:t>
            </a:r>
          </a:p>
          <a:p>
            <a:pPr>
              <a:lnSpc>
                <a:spcPts val="3727"/>
              </a:lnSpc>
            </a:pPr>
            <a:endParaRPr lang="en-US" sz="2862">
              <a:solidFill>
                <a:srgbClr val="000000"/>
              </a:solidFill>
              <a:latin typeface="Helios Bold"/>
            </a:endParaRPr>
          </a:p>
          <a:p>
            <a:pPr>
              <a:lnSpc>
                <a:spcPts val="3727"/>
              </a:lnSpc>
            </a:pPr>
            <a:r>
              <a:rPr lang="en-US" sz="2662">
                <a:solidFill>
                  <a:srgbClr val="000000"/>
                </a:solidFill>
                <a:latin typeface="Helios"/>
              </a:rPr>
              <a:t>1. Easy to build </a:t>
            </a:r>
          </a:p>
          <a:p>
            <a:pPr>
              <a:lnSpc>
                <a:spcPts val="3727"/>
              </a:lnSpc>
            </a:pPr>
            <a:r>
              <a:rPr lang="en-US" sz="2662">
                <a:solidFill>
                  <a:srgbClr val="000000"/>
                </a:solidFill>
                <a:latin typeface="Helios"/>
              </a:rPr>
              <a:t>2. Shareable code makes it cheaper than a native app</a:t>
            </a:r>
          </a:p>
          <a:p>
            <a:pPr>
              <a:lnSpc>
                <a:spcPts val="3727"/>
              </a:lnSpc>
            </a:pPr>
            <a:r>
              <a:rPr lang="en-US" sz="2662">
                <a:solidFill>
                  <a:srgbClr val="000000"/>
                </a:solidFill>
                <a:latin typeface="Helios"/>
              </a:rPr>
              <a:t>3. Easy to push new features since it uses a single code base.</a:t>
            </a:r>
          </a:p>
          <a:p>
            <a:pPr>
              <a:lnSpc>
                <a:spcPts val="3727"/>
              </a:lnSpc>
            </a:pPr>
            <a:r>
              <a:rPr lang="en-US" sz="2662">
                <a:solidFill>
                  <a:srgbClr val="000000"/>
                </a:solidFill>
                <a:latin typeface="Helios"/>
              </a:rPr>
              <a:t>4. Can work offline.</a:t>
            </a:r>
          </a:p>
          <a:p>
            <a:pPr>
              <a:lnSpc>
                <a:spcPts val="3727"/>
              </a:lnSpc>
              <a:spcBef>
                <a:spcPct val="0"/>
              </a:spcBef>
            </a:pPr>
            <a:r>
              <a:rPr lang="en-US" sz="2662">
                <a:solidFill>
                  <a:srgbClr val="000000"/>
                </a:solidFill>
                <a:latin typeface="Helios"/>
              </a:rPr>
              <a:t>5. Shorter time to market, as the app can be deployed for multiple OSs.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19202" y="3915989"/>
            <a:ext cx="8068798" cy="33566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51"/>
              </a:lnSpc>
            </a:pPr>
            <a:r>
              <a:rPr lang="en-US" sz="2822">
                <a:solidFill>
                  <a:srgbClr val="000000"/>
                </a:solidFill>
                <a:latin typeface="Helios Bold"/>
              </a:rPr>
              <a:t>Disadvantages </a:t>
            </a:r>
          </a:p>
          <a:p>
            <a:pPr>
              <a:lnSpc>
                <a:spcPts val="3811"/>
              </a:lnSpc>
            </a:pPr>
            <a:endParaRPr lang="en-US" sz="2822">
              <a:solidFill>
                <a:srgbClr val="000000"/>
              </a:solidFill>
              <a:latin typeface="Helios Bold"/>
            </a:endParaRPr>
          </a:p>
          <a:p>
            <a:pPr>
              <a:lnSpc>
                <a:spcPts val="3811"/>
              </a:lnSpc>
            </a:pPr>
            <a:r>
              <a:rPr lang="en-US" sz="2722">
                <a:solidFill>
                  <a:srgbClr val="000000"/>
                </a:solidFill>
                <a:latin typeface="Helios"/>
              </a:rPr>
              <a:t>1. Complex apps with many functions will slow down the app. </a:t>
            </a:r>
          </a:p>
          <a:p>
            <a:pPr>
              <a:lnSpc>
                <a:spcPts val="3811"/>
              </a:lnSpc>
            </a:pPr>
            <a:r>
              <a:rPr lang="en-US" sz="2722">
                <a:solidFill>
                  <a:srgbClr val="000000"/>
                </a:solidFill>
                <a:latin typeface="Helios"/>
              </a:rPr>
              <a:t>2. More expensive than web apps </a:t>
            </a:r>
          </a:p>
          <a:p>
            <a:pPr>
              <a:lnSpc>
                <a:spcPts val="3811"/>
              </a:lnSpc>
            </a:pPr>
            <a:r>
              <a:rPr lang="en-US" sz="2722">
                <a:solidFill>
                  <a:srgbClr val="000000"/>
                </a:solidFill>
                <a:latin typeface="Helios"/>
              </a:rPr>
              <a:t>3. Less interactive than native apps</a:t>
            </a:r>
          </a:p>
          <a:p>
            <a:pPr>
              <a:lnSpc>
                <a:spcPts val="3811"/>
              </a:lnSpc>
              <a:spcBef>
                <a:spcPct val="0"/>
              </a:spcBef>
            </a:pPr>
            <a:r>
              <a:rPr lang="en-US" sz="2722">
                <a:solidFill>
                  <a:srgbClr val="000000"/>
                </a:solidFill>
                <a:latin typeface="Helios"/>
              </a:rPr>
              <a:t>4. Apps cannot perform OS specific tasks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407584" y="8505783"/>
            <a:ext cx="14790539" cy="457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000000"/>
                </a:solidFill>
                <a:latin typeface="Helios"/>
              </a:rPr>
              <a:t>There are tons of hybrid applications today, including Instagram, Gmail, Facebook, and many others.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39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525" y="0"/>
            <a:ext cx="18288000" cy="3773114"/>
            <a:chOff x="0" y="0"/>
            <a:chExt cx="24384000" cy="503081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>
              <a:alphaModFix amt="14000"/>
            </a:blip>
            <a:srcRect t="27933" b="41099"/>
            <a:stretch>
              <a:fillRect/>
            </a:stretch>
          </p:blipFill>
          <p:spPr>
            <a:xfrm>
              <a:off x="0" y="0"/>
              <a:ext cx="24384000" cy="5030819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0" y="3773114"/>
            <a:ext cx="18288000" cy="6513886"/>
            <a:chOff x="0" y="0"/>
            <a:chExt cx="4816593" cy="171559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816592" cy="1715591"/>
            </a:xfrm>
            <a:custGeom>
              <a:avLst/>
              <a:gdLst/>
              <a:ahLst/>
              <a:cxnLst/>
              <a:rect l="l" t="t" r="r" b="b"/>
              <a:pathLst>
                <a:path w="4816592" h="1715591">
                  <a:moveTo>
                    <a:pt x="0" y="0"/>
                  </a:moveTo>
                  <a:lnTo>
                    <a:pt x="4816592" y="0"/>
                  </a:lnTo>
                  <a:lnTo>
                    <a:pt x="4816592" y="1715591"/>
                  </a:lnTo>
                  <a:lnTo>
                    <a:pt x="0" y="1715591"/>
                  </a:lnTo>
                  <a:close/>
                </a:path>
              </a:pathLst>
            </a:custGeom>
            <a:solidFill>
              <a:srgbClr val="FEFEFE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66675"/>
              <a:ext cx="4816593" cy="17822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r">
                <a:lnSpc>
                  <a:spcPts val="3639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8333203" y="-1109791"/>
            <a:ext cx="1621594" cy="1621594"/>
          </a:xfrm>
          <a:custGeom>
            <a:avLst/>
            <a:gdLst/>
            <a:ahLst/>
            <a:cxnLst/>
            <a:rect l="l" t="t" r="r" b="b"/>
            <a:pathLst>
              <a:path w="1621594" h="1621594">
                <a:moveTo>
                  <a:pt x="0" y="0"/>
                </a:moveTo>
                <a:lnTo>
                  <a:pt x="1621594" y="0"/>
                </a:lnTo>
                <a:lnTo>
                  <a:pt x="1621594" y="1621594"/>
                </a:lnTo>
                <a:lnTo>
                  <a:pt x="0" y="16215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3590196" y="6001801"/>
            <a:ext cx="11107608" cy="3962714"/>
          </a:xfrm>
          <a:custGeom>
            <a:avLst/>
            <a:gdLst/>
            <a:ahLst/>
            <a:cxnLst/>
            <a:rect l="l" t="t" r="r" b="b"/>
            <a:pathLst>
              <a:path w="11107608" h="3962714">
                <a:moveTo>
                  <a:pt x="0" y="0"/>
                </a:moveTo>
                <a:lnTo>
                  <a:pt x="11107608" y="0"/>
                </a:lnTo>
                <a:lnTo>
                  <a:pt x="11107608" y="3962714"/>
                </a:lnTo>
                <a:lnTo>
                  <a:pt x="0" y="396271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2035380" y="1688328"/>
            <a:ext cx="14774244" cy="5746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50"/>
              </a:lnSpc>
            </a:pPr>
            <a:r>
              <a:rPr lang="en-US" sz="3500">
                <a:solidFill>
                  <a:srgbClr val="FFFFFF"/>
                </a:solidFill>
                <a:latin typeface="Klein Bold"/>
              </a:rPr>
              <a:t>Web Applications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67892" y="3935039"/>
            <a:ext cx="7116893" cy="2082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61"/>
              </a:lnSpc>
            </a:pPr>
            <a:r>
              <a:rPr lang="en-US" sz="2401">
                <a:solidFill>
                  <a:srgbClr val="000000"/>
                </a:solidFill>
                <a:latin typeface="Helios"/>
              </a:rPr>
              <a:t>Web apps are a responsive version of a website, built to provide a better mobile browsing experience when compared to using the website's regular mobile version.</a:t>
            </a:r>
          </a:p>
          <a:p>
            <a:pPr>
              <a:lnSpc>
                <a:spcPts val="3361"/>
              </a:lnSpc>
              <a:spcBef>
                <a:spcPct val="0"/>
              </a:spcBef>
            </a:pPr>
            <a:endParaRPr lang="en-US" sz="2401">
              <a:solidFill>
                <a:srgbClr val="000000"/>
              </a:solidFill>
              <a:latin typeface="Helios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1180632" y="3725489"/>
            <a:ext cx="7116893" cy="2501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61"/>
              </a:lnSpc>
            </a:pPr>
            <a:r>
              <a:rPr lang="en-US" sz="2401">
                <a:solidFill>
                  <a:srgbClr val="000000"/>
                </a:solidFill>
                <a:latin typeface="Helios"/>
              </a:rPr>
              <a:t>Mobile websites are the version of a website that people see when opening a site from a mobile browser, but they are commonly unoptimized, not user-friendly, slow, and look like the shrunk desktop website version.</a:t>
            </a:r>
          </a:p>
          <a:p>
            <a:pPr>
              <a:lnSpc>
                <a:spcPts val="3361"/>
              </a:lnSpc>
              <a:spcBef>
                <a:spcPct val="0"/>
              </a:spcBef>
            </a:pPr>
            <a:endParaRPr lang="en-US" sz="2401">
              <a:solidFill>
                <a:srgbClr val="000000"/>
              </a:solidFill>
              <a:latin typeface="Helio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39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525" y="0"/>
            <a:ext cx="18288000" cy="3773114"/>
            <a:chOff x="0" y="0"/>
            <a:chExt cx="24384000" cy="503081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>
              <a:alphaModFix amt="14000"/>
            </a:blip>
            <a:srcRect t="27933" b="41099"/>
            <a:stretch>
              <a:fillRect/>
            </a:stretch>
          </p:blipFill>
          <p:spPr>
            <a:xfrm>
              <a:off x="0" y="0"/>
              <a:ext cx="24384000" cy="5030819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0" y="3773114"/>
            <a:ext cx="18288000" cy="6513886"/>
            <a:chOff x="0" y="0"/>
            <a:chExt cx="4816593" cy="171559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816592" cy="1715591"/>
            </a:xfrm>
            <a:custGeom>
              <a:avLst/>
              <a:gdLst/>
              <a:ahLst/>
              <a:cxnLst/>
              <a:rect l="l" t="t" r="r" b="b"/>
              <a:pathLst>
                <a:path w="4816592" h="1715591">
                  <a:moveTo>
                    <a:pt x="0" y="0"/>
                  </a:moveTo>
                  <a:lnTo>
                    <a:pt x="4816592" y="0"/>
                  </a:lnTo>
                  <a:lnTo>
                    <a:pt x="4816592" y="1715591"/>
                  </a:lnTo>
                  <a:lnTo>
                    <a:pt x="0" y="1715591"/>
                  </a:lnTo>
                  <a:close/>
                </a:path>
              </a:pathLst>
            </a:custGeom>
            <a:solidFill>
              <a:srgbClr val="FEFEFE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66675"/>
              <a:ext cx="4816593" cy="17822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r">
                <a:lnSpc>
                  <a:spcPts val="3639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8333203" y="-1109791"/>
            <a:ext cx="1621594" cy="1621594"/>
          </a:xfrm>
          <a:custGeom>
            <a:avLst/>
            <a:gdLst/>
            <a:ahLst/>
            <a:cxnLst/>
            <a:rect l="l" t="t" r="r" b="b"/>
            <a:pathLst>
              <a:path w="1621594" h="1621594">
                <a:moveTo>
                  <a:pt x="0" y="0"/>
                </a:moveTo>
                <a:lnTo>
                  <a:pt x="1621594" y="0"/>
                </a:lnTo>
                <a:lnTo>
                  <a:pt x="1621594" y="1621594"/>
                </a:lnTo>
                <a:lnTo>
                  <a:pt x="0" y="16215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2521881" y="5400959"/>
            <a:ext cx="11047523" cy="4682191"/>
          </a:xfrm>
          <a:custGeom>
            <a:avLst/>
            <a:gdLst/>
            <a:ahLst/>
            <a:cxnLst/>
            <a:rect l="l" t="t" r="r" b="b"/>
            <a:pathLst>
              <a:path w="11047523" h="4682191">
                <a:moveTo>
                  <a:pt x="0" y="0"/>
                </a:moveTo>
                <a:lnTo>
                  <a:pt x="11047522" y="0"/>
                </a:lnTo>
                <a:lnTo>
                  <a:pt x="11047522" y="4682191"/>
                </a:lnTo>
                <a:lnTo>
                  <a:pt x="0" y="468219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2035380" y="1688328"/>
            <a:ext cx="14774244" cy="5746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50"/>
              </a:lnSpc>
            </a:pPr>
            <a:r>
              <a:rPr lang="en-US" sz="3500">
                <a:solidFill>
                  <a:srgbClr val="FFFFFF"/>
                </a:solidFill>
                <a:latin typeface="Klein Bold"/>
              </a:rPr>
              <a:t>Progressive Web Applications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67892" y="3935039"/>
            <a:ext cx="7116893" cy="1243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61"/>
              </a:lnSpc>
              <a:spcBef>
                <a:spcPct val="0"/>
              </a:spcBef>
            </a:pPr>
            <a:r>
              <a:rPr lang="en-US" sz="2401">
                <a:solidFill>
                  <a:srgbClr val="000000"/>
                </a:solidFill>
                <a:latin typeface="Helios"/>
              </a:rPr>
              <a:t>They are typically accessed via a web browser of your choice but can be installed and accessed on a device.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180632" y="3725489"/>
            <a:ext cx="7116893" cy="824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61"/>
              </a:lnSpc>
              <a:spcBef>
                <a:spcPct val="0"/>
              </a:spcBef>
            </a:pPr>
            <a:r>
              <a:rPr lang="en-US" sz="2401">
                <a:solidFill>
                  <a:srgbClr val="000000"/>
                </a:solidFill>
                <a:latin typeface="Helios"/>
              </a:rPr>
              <a:t>Progressive web apps are built using modern frameworks like React.js, Angular.js, or Vue.js.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39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525" y="0"/>
            <a:ext cx="18288000" cy="3773114"/>
            <a:chOff x="0" y="0"/>
            <a:chExt cx="24384000" cy="503081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>
              <a:alphaModFix amt="14000"/>
            </a:blip>
            <a:srcRect t="27933" b="41099"/>
            <a:stretch>
              <a:fillRect/>
            </a:stretch>
          </p:blipFill>
          <p:spPr>
            <a:xfrm>
              <a:off x="0" y="0"/>
              <a:ext cx="24384000" cy="5030819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0" y="3773114"/>
            <a:ext cx="18288000" cy="6513886"/>
            <a:chOff x="0" y="0"/>
            <a:chExt cx="4816593" cy="171559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816592" cy="1715591"/>
            </a:xfrm>
            <a:custGeom>
              <a:avLst/>
              <a:gdLst/>
              <a:ahLst/>
              <a:cxnLst/>
              <a:rect l="l" t="t" r="r" b="b"/>
              <a:pathLst>
                <a:path w="4816592" h="1715591">
                  <a:moveTo>
                    <a:pt x="0" y="0"/>
                  </a:moveTo>
                  <a:lnTo>
                    <a:pt x="4816592" y="0"/>
                  </a:lnTo>
                  <a:lnTo>
                    <a:pt x="4816592" y="1715591"/>
                  </a:lnTo>
                  <a:lnTo>
                    <a:pt x="0" y="1715591"/>
                  </a:lnTo>
                  <a:close/>
                </a:path>
              </a:pathLst>
            </a:custGeom>
            <a:solidFill>
              <a:srgbClr val="FEFEFE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66675"/>
              <a:ext cx="4816593" cy="17822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r">
                <a:lnSpc>
                  <a:spcPts val="3639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8333203" y="-1109791"/>
            <a:ext cx="1621594" cy="1621594"/>
          </a:xfrm>
          <a:custGeom>
            <a:avLst/>
            <a:gdLst/>
            <a:ahLst/>
            <a:cxnLst/>
            <a:rect l="l" t="t" r="r" b="b"/>
            <a:pathLst>
              <a:path w="1621594" h="1621594">
                <a:moveTo>
                  <a:pt x="0" y="0"/>
                </a:moveTo>
                <a:lnTo>
                  <a:pt x="1621594" y="0"/>
                </a:lnTo>
                <a:lnTo>
                  <a:pt x="1621594" y="1621594"/>
                </a:lnTo>
                <a:lnTo>
                  <a:pt x="0" y="16215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2035380" y="1688328"/>
            <a:ext cx="14774244" cy="5746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50"/>
              </a:lnSpc>
            </a:pPr>
            <a:r>
              <a:rPr lang="en-US" sz="3500">
                <a:solidFill>
                  <a:srgbClr val="FFFFFF"/>
                </a:solidFill>
                <a:latin typeface="Klein Bold"/>
              </a:rPr>
              <a:t>Progressive Web Applications Advantages and Disadvantages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67892" y="3915989"/>
            <a:ext cx="8534961" cy="42427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07"/>
              </a:lnSpc>
            </a:pPr>
            <a:r>
              <a:rPr lang="en-US" sz="2862">
                <a:solidFill>
                  <a:srgbClr val="000000"/>
                </a:solidFill>
                <a:latin typeface="Helios Bold"/>
              </a:rPr>
              <a:t>Advantages </a:t>
            </a:r>
          </a:p>
          <a:p>
            <a:pPr>
              <a:lnSpc>
                <a:spcPts val="3727"/>
              </a:lnSpc>
            </a:pPr>
            <a:endParaRPr lang="en-US" sz="2862">
              <a:solidFill>
                <a:srgbClr val="000000"/>
              </a:solidFill>
              <a:latin typeface="Helios Bold"/>
            </a:endParaRPr>
          </a:p>
          <a:p>
            <a:pPr>
              <a:lnSpc>
                <a:spcPts val="3727"/>
              </a:lnSpc>
            </a:pPr>
            <a:r>
              <a:rPr lang="en-US" sz="2662">
                <a:solidFill>
                  <a:srgbClr val="000000"/>
                </a:solidFill>
                <a:latin typeface="Helios"/>
              </a:rPr>
              <a:t>1. They use very little data </a:t>
            </a:r>
          </a:p>
          <a:p>
            <a:pPr>
              <a:lnSpc>
                <a:spcPts val="3727"/>
              </a:lnSpc>
            </a:pPr>
            <a:r>
              <a:rPr lang="en-US" sz="2662">
                <a:solidFill>
                  <a:srgbClr val="000000"/>
                </a:solidFill>
                <a:latin typeface="Helios"/>
              </a:rPr>
              <a:t>2. PWAs get updated like web-pages. They automatically get updated every time you use them. </a:t>
            </a:r>
          </a:p>
          <a:p>
            <a:pPr>
              <a:lnSpc>
                <a:spcPts val="3727"/>
              </a:lnSpc>
            </a:pPr>
            <a:r>
              <a:rPr lang="en-US" sz="2662">
                <a:solidFill>
                  <a:srgbClr val="000000"/>
                </a:solidFill>
                <a:latin typeface="Helios"/>
              </a:rPr>
              <a:t>3. There is no need for installation as PWAs are simple web-pages. </a:t>
            </a:r>
          </a:p>
          <a:p>
            <a:pPr>
              <a:lnSpc>
                <a:spcPts val="3727"/>
              </a:lnSpc>
              <a:spcBef>
                <a:spcPct val="0"/>
              </a:spcBef>
            </a:pPr>
            <a:r>
              <a:rPr lang="en-US" sz="2662">
                <a:solidFill>
                  <a:srgbClr val="000000"/>
                </a:solidFill>
                <a:latin typeface="Helios"/>
              </a:rPr>
              <a:t>4. You can easily share PWAs by simply sending its URL.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308369" y="4263281"/>
            <a:ext cx="8979631" cy="43091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51"/>
              </a:lnSpc>
            </a:pPr>
            <a:r>
              <a:rPr lang="en-US" sz="2822">
                <a:solidFill>
                  <a:srgbClr val="000000"/>
                </a:solidFill>
                <a:latin typeface="Helios Bold"/>
              </a:rPr>
              <a:t>Disadvantages </a:t>
            </a:r>
          </a:p>
          <a:p>
            <a:pPr>
              <a:lnSpc>
                <a:spcPts val="3811"/>
              </a:lnSpc>
            </a:pPr>
            <a:r>
              <a:rPr lang="en-US" sz="2722">
                <a:solidFill>
                  <a:srgbClr val="000000"/>
                </a:solidFill>
                <a:latin typeface="Helios"/>
              </a:rPr>
              <a:t>1. There are limitations to using all the Hardware and Operating Systems features. </a:t>
            </a:r>
          </a:p>
          <a:p>
            <a:pPr>
              <a:lnSpc>
                <a:spcPts val="3811"/>
              </a:lnSpc>
            </a:pPr>
            <a:r>
              <a:rPr lang="en-US" sz="2722">
                <a:solidFill>
                  <a:srgbClr val="000000"/>
                </a:solidFill>
                <a:latin typeface="Helios"/>
              </a:rPr>
              <a:t>2. PWAs can pose a few hardware integration problems. </a:t>
            </a:r>
          </a:p>
          <a:p>
            <a:pPr>
              <a:lnSpc>
                <a:spcPts val="3811"/>
              </a:lnSpc>
            </a:pPr>
            <a:r>
              <a:rPr lang="en-US" sz="2722">
                <a:solidFill>
                  <a:srgbClr val="000000"/>
                </a:solidFill>
                <a:latin typeface="Helios"/>
              </a:rPr>
              <a:t>3. Full support is not available in default browsers of some of the manufacturer’s.</a:t>
            </a:r>
          </a:p>
          <a:p>
            <a:pPr>
              <a:lnSpc>
                <a:spcPts val="3811"/>
              </a:lnSpc>
            </a:pPr>
            <a:r>
              <a:rPr lang="en-US" sz="2722">
                <a:solidFill>
                  <a:srgbClr val="000000"/>
                </a:solidFill>
                <a:latin typeface="Helios"/>
              </a:rPr>
              <a:t>4. It cannot use the latest hardware advancements (like fingerprint scanner).</a:t>
            </a:r>
          </a:p>
          <a:p>
            <a:pPr>
              <a:lnSpc>
                <a:spcPts val="3811"/>
              </a:lnSpc>
              <a:spcBef>
                <a:spcPct val="0"/>
              </a:spcBef>
            </a:pPr>
            <a:endParaRPr lang="en-US" sz="2722">
              <a:solidFill>
                <a:srgbClr val="000000"/>
              </a:solidFill>
              <a:latin typeface="Helios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955384" y="8505783"/>
            <a:ext cx="15694939" cy="457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000000"/>
                </a:solidFill>
                <a:latin typeface="Helios"/>
              </a:rPr>
              <a:t>The implementation of progressive web apps has been especially seen in the e-commerce sector recently.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680</Words>
  <Application>Microsoft Office PowerPoint</Application>
  <PresentationFormat>Custom</PresentationFormat>
  <Paragraphs>68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Helios Bold</vt:lpstr>
      <vt:lpstr>Arial</vt:lpstr>
      <vt:lpstr>Klein Bold</vt:lpstr>
      <vt:lpstr>Calibri</vt:lpstr>
      <vt:lpstr>Helios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Blank Company Profile Business Presentation in Blue Grey White Geometric Style</dc:title>
  <cp:lastModifiedBy>SONHANA</cp:lastModifiedBy>
  <cp:revision>3</cp:revision>
  <dcterms:created xsi:type="dcterms:W3CDTF">2006-08-16T00:00:00Z</dcterms:created>
  <dcterms:modified xsi:type="dcterms:W3CDTF">2024-04-02T07:59:35Z</dcterms:modified>
  <dc:identifier>DAGBNyxqMaw</dc:identifier>
</cp:coreProperties>
</file>